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4"/>
  </p:sldMasterIdLst>
  <p:notesMasterIdLst>
    <p:notesMasterId r:id="rId25"/>
  </p:notesMasterIdLst>
  <p:handoutMasterIdLst>
    <p:handoutMasterId r:id="rId26"/>
  </p:handoutMasterIdLst>
  <p:sldIdLst>
    <p:sldId id="348" r:id="rId5"/>
    <p:sldId id="2147374372" r:id="rId6"/>
    <p:sldId id="2147374384" r:id="rId7"/>
    <p:sldId id="2147374385" r:id="rId8"/>
    <p:sldId id="2147374386" r:id="rId9"/>
    <p:sldId id="2147374387" r:id="rId10"/>
    <p:sldId id="2147374388" r:id="rId11"/>
    <p:sldId id="2147374389" r:id="rId12"/>
    <p:sldId id="2147374390" r:id="rId13"/>
    <p:sldId id="2147374391" r:id="rId14"/>
    <p:sldId id="2147374392" r:id="rId15"/>
    <p:sldId id="2147374393" r:id="rId16"/>
    <p:sldId id="2147374394" r:id="rId17"/>
    <p:sldId id="2147374395" r:id="rId18"/>
    <p:sldId id="2147374396" r:id="rId19"/>
    <p:sldId id="2147374397" r:id="rId20"/>
    <p:sldId id="259" r:id="rId21"/>
    <p:sldId id="2147374371" r:id="rId22"/>
    <p:sldId id="2147374373" r:id="rId23"/>
    <p:sldId id="357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898560F-6E5D-2549-B5DB-FB181EA011C9}">
          <p14:sldIdLst>
            <p14:sldId id="348"/>
            <p14:sldId id="2147374372"/>
          </p14:sldIdLst>
        </p14:section>
        <p14:section name="Content" id="{5EA56A17-79E5-424C-B0DA-B550EDBBDCE5}">
          <p14:sldIdLst>
            <p14:sldId id="2147374384"/>
            <p14:sldId id="2147374385"/>
            <p14:sldId id="2147374386"/>
            <p14:sldId id="2147374387"/>
            <p14:sldId id="2147374388"/>
            <p14:sldId id="2147374389"/>
            <p14:sldId id="2147374390"/>
            <p14:sldId id="2147374391"/>
            <p14:sldId id="2147374392"/>
            <p14:sldId id="2147374393"/>
            <p14:sldId id="2147374394"/>
            <p14:sldId id="2147374395"/>
            <p14:sldId id="2147374396"/>
            <p14:sldId id="2147374397"/>
          </p14:sldIdLst>
        </p14:section>
        <p14:section name="Wrap-Up" id="{DECF5719-B2E6-1245-BA03-A2F6817DEEF7}">
          <p14:sldIdLst>
            <p14:sldId id="259"/>
            <p14:sldId id="2147374371"/>
            <p14:sldId id="2147374373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F00"/>
    <a:srgbClr val="EB1000"/>
    <a:srgbClr val="CFCFCF"/>
    <a:srgbClr val="E6E6E6"/>
    <a:srgbClr val="C9C9C9"/>
    <a:srgbClr val="E0E0E0"/>
    <a:srgbClr val="C2C2C2"/>
    <a:srgbClr val="C8C1E8"/>
    <a:srgbClr val="C1D4E8"/>
    <a:srgbClr val="B8C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50413E-B644-5940-8705-F75944EC65AA}" v="4" dt="2021-09-23T02:06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578" autoAdjust="0"/>
  </p:normalViewPr>
  <p:slideViewPr>
    <p:cSldViewPr snapToGrid="0">
      <p:cViewPr varScale="1">
        <p:scale>
          <a:sx n="108" d="100"/>
          <a:sy n="108" d="100"/>
        </p:scale>
        <p:origin x="66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word template, show test1.js. Then show the tagger.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 I edit the word template to add a conditional for salary.</a:t>
            </a:r>
          </a:p>
          <a:p>
            <a:r>
              <a:rPr lang="en-US" dirty="0"/>
              <a:t>I demonstrate a list of responsibilities</a:t>
            </a:r>
          </a:p>
          <a:p>
            <a:r>
              <a:rPr lang="en-US"/>
              <a:t>Maybe a table of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30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lang="en-US" dirty="0"/>
              <a:t>Adobe Document Services APIs are entirely cloud-based, easy to use and deploy across different parts of a document lifecycle.</a:t>
            </a:r>
          </a:p>
          <a:p>
            <a:r>
              <a:rPr lang="en-US" dirty="0"/>
              <a:t>It brings some of the tools that you may be familiar with from our first-party apps as well as provides services uniquely available through API.</a:t>
            </a:r>
          </a:p>
          <a:p>
            <a:r>
              <a:rPr lang="en-US" dirty="0"/>
              <a:t>And we make these available through REST APIs as well as SDKs in a variety of languages.</a:t>
            </a:r>
          </a:p>
          <a:p>
            <a:r>
              <a:rPr lang="en-US" dirty="0"/>
              <a:t>So let’s talk about them a bit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DL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E6090E-12DC-D140-B1F8-F2D5EA1560C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EB0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75947E9B-FA60-354A-8661-EF50E3D65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7222" t="-17971" r="26297" b="22248"/>
          <a:stretch/>
        </p:blipFill>
        <p:spPr>
          <a:xfrm>
            <a:off x="3578452" y="1135841"/>
            <a:ext cx="8610373" cy="57221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9700C-98B9-D840-A7B0-61CDC67396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30983" y="2334562"/>
            <a:ext cx="2742798" cy="2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305970" y="312661"/>
            <a:ext cx="11491016" cy="64745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xfrm>
            <a:off x="292536" y="1401700"/>
            <a:ext cx="11515084" cy="4632977"/>
          </a:xfrm>
          <a:prstGeom prst="rect">
            <a:avLst/>
          </a:prstGeom>
        </p:spPr>
        <p:txBody>
          <a:bodyPr/>
          <a:lstStyle>
            <a:lvl1pPr marL="228531" indent="-228531"/>
            <a:lvl2pPr marL="708446" indent="-251384"/>
            <a:lvl3pPr marL="1193442" indent="-279316"/>
            <a:lvl4pPr marL="1685419" indent="-314231"/>
            <a:lvl5pPr marL="2187372" indent="-35912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55570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17" y="312666"/>
            <a:ext cx="11491015" cy="64618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290984" y="1394086"/>
            <a:ext cx="11518440" cy="4636008"/>
          </a:xfrm>
        </p:spPr>
        <p:txBody>
          <a:bodyPr>
            <a:noAutofit/>
          </a:bodyPr>
          <a:lstStyle>
            <a:lvl1pPr marL="233153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89942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6731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3520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308" indent="-23315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389B19EF-9F8A-444B-964B-DE7661406C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555580" y="6921500"/>
            <a:ext cx="633247" cy="26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3486615-A27B-1C4E-9335-472A8B3DE70B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2C3FE15-748F-444D-BB28-F7BC3FFC9B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60891" y="6565992"/>
            <a:ext cx="4324081" cy="1811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EDD7C9C-EF19-4606-8888-7F7BC646D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8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634ADD36-A562-4D24-BACD-B1553CDAE8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A2EAF18-2EA5-4F89-BA73-134E6A957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228383A8-EE9A-48BA-9D4F-A53867C9E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7102720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4666" y="698775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048DC8-F0D0-4DFE-86D8-F47510355E9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393211" y="6579193"/>
            <a:ext cx="562564" cy="1461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  <p:sldLayoutId id="2147483694" r:id="rId13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ata.org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tif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Dynamically Generating Documents with Adobe Document Generation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dobe Clean ExtraBold" panose="020B0903020404020204" pitchFamily="34" charset="0"/>
              </a:rPr>
              <a:t>Raymond Camden |  Senior Developer Evangelist</a:t>
            </a:r>
            <a:br>
              <a:rPr lang="en-US" dirty="0">
                <a:latin typeface="Adobe Clean ExtraBold" panose="020B0903020404020204" pitchFamily="34" charset="0"/>
              </a:rPr>
            </a:br>
            <a:endParaRPr lang="en-US" dirty="0">
              <a:latin typeface="Adobe Clean ExtraBold" panose="020B05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3BC9-487D-4B3F-839A-28F1A819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B38-253A-4AA5-9B6F-93A9222C8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the code at the Word template</a:t>
            </a:r>
          </a:p>
          <a:p>
            <a:r>
              <a:rPr lang="en-US" dirty="0"/>
              <a:t>Get your data</a:t>
            </a:r>
          </a:p>
          <a:p>
            <a:r>
              <a:rPr lang="en-US" dirty="0"/>
              <a:t>Call the API</a:t>
            </a:r>
          </a:p>
          <a:p>
            <a:r>
              <a:rPr lang="en-US" dirty="0"/>
              <a:t>Save the result</a:t>
            </a:r>
          </a:p>
          <a:p>
            <a:r>
              <a:rPr lang="en-US" dirty="0"/>
              <a:t>In theory, never touch your code again</a:t>
            </a:r>
          </a:p>
        </p:txBody>
      </p:sp>
    </p:spTree>
    <p:extLst>
      <p:ext uri="{BB962C8B-B14F-4D97-AF65-F5344CB8AC3E}">
        <p14:creationId xmlns:p14="http://schemas.microsoft.com/office/powerpoint/2010/main" val="354894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BAF881-FF6F-4A37-8CC9-E2AAE839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57" y="99199"/>
            <a:ext cx="8264310" cy="625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1DA4-EF5C-42DB-B1D2-C171D504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6E744-F493-4969-8339-D08F54D56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regular Word template</a:t>
            </a:r>
          </a:p>
          <a:p>
            <a:r>
              <a:rPr lang="en-US" dirty="0"/>
              <a:t>With “tokens” that represent variables and logic</a:t>
            </a:r>
          </a:p>
          <a:p>
            <a:r>
              <a:rPr lang="en-US" dirty="0"/>
              <a:t>Authoring toolkit to help you:</a:t>
            </a:r>
          </a:p>
          <a:p>
            <a:pPr lvl="1"/>
            <a:r>
              <a:rPr lang="en-US" dirty="0"/>
              <a:t>Generate tags and logic</a:t>
            </a:r>
          </a:p>
          <a:p>
            <a:pPr lvl="1"/>
            <a:r>
              <a:rPr lang="en-US" dirty="0"/>
              <a:t>Test without writing code</a:t>
            </a:r>
          </a:p>
        </p:txBody>
      </p:sp>
    </p:spTree>
    <p:extLst>
      <p:ext uri="{BB962C8B-B14F-4D97-AF65-F5344CB8AC3E}">
        <p14:creationId xmlns:p14="http://schemas.microsoft.com/office/powerpoint/2010/main" val="290506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71E-B84E-4A20-A463-8C3E8C5A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https://appsource.microsoft.com/en-us/product/office/WA200002654</a:t>
            </a:r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C3AD1E-42DC-492A-B4FF-D5E04311F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688" y="2552700"/>
            <a:ext cx="4495800" cy="17526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17F35-4E8C-4F2D-9426-A5406AD5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32" y="1266655"/>
            <a:ext cx="4760381" cy="50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5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73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6575-15B0-4ECA-913D-02F02798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Tagging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F394-3218-4A26-8B52-BF42FED05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 err="1"/>
              <a:t>JSONata</a:t>
            </a:r>
            <a:r>
              <a:rPr lang="en-US" dirty="0"/>
              <a:t>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https://jsonata.org/</a:t>
            </a:r>
            <a:r>
              <a:rPr lang="en-US" dirty="0"/>
              <a:t>)</a:t>
            </a:r>
          </a:p>
          <a:p>
            <a:r>
              <a:rPr lang="en-US" dirty="0"/>
              <a:t>Supports simple variable replacements</a:t>
            </a:r>
          </a:p>
          <a:p>
            <a:r>
              <a:rPr lang="en-US" dirty="0"/>
              <a:t>Supports conditionals</a:t>
            </a:r>
          </a:p>
          <a:p>
            <a:r>
              <a:rPr lang="en-US" dirty="0"/>
              <a:t>Supports looping (bulleted lists and tables)</a:t>
            </a:r>
          </a:p>
          <a:p>
            <a:r>
              <a:rPr lang="en-US" dirty="0"/>
              <a:t>Supports dynamic images</a:t>
            </a:r>
          </a:p>
          <a:p>
            <a:r>
              <a:rPr lang="en-US" dirty="0"/>
              <a:t>Formatting support (see </a:t>
            </a:r>
            <a:r>
              <a:rPr lang="en-US" dirty="0" err="1"/>
              <a:t>JSONata</a:t>
            </a:r>
            <a:r>
              <a:rPr lang="en-US" dirty="0"/>
              <a:t> docs)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A985-B1B4-4BF0-B73C-60F53F4B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9F20-A139-4FCC-AD79-6F91133B5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yping Cat GIFs | Tenor">
            <a:extLst>
              <a:ext uri="{FF2B5EF4-FFF2-40B4-BE49-F238E27FC236}">
                <a16:creationId xmlns:a16="http://schemas.microsoft.com/office/drawing/2014/main" id="{1F0B32BB-C15A-4828-BB80-8128F25C05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759" y="1767697"/>
            <a:ext cx="4097305" cy="4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xfrm>
            <a:off x="305969" y="313472"/>
            <a:ext cx="11491017" cy="647290"/>
          </a:xfrm>
          <a:prstGeom prst="rect">
            <a:avLst/>
          </a:prstGeom>
        </p:spPr>
        <p:txBody>
          <a:bodyPr/>
          <a:lstStyle/>
          <a:p>
            <a:r>
              <a:rPr dirty="0"/>
              <a:t>Adobe Document Services</a:t>
            </a:r>
            <a:r>
              <a:rPr lang="en-US" dirty="0"/>
              <a:t>: End-to-end digital document lifecycle solutions</a:t>
            </a:r>
            <a:endParaRPr dirty="0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5" cy="4954883"/>
            <a:chOff x="0" y="0"/>
            <a:chExt cx="2288670" cy="4956172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51" name="TextBox 101"/>
            <p:cNvSpPr txBox="1"/>
            <p:nvPr/>
          </p:nvSpPr>
          <p:spPr>
            <a:xfrm>
              <a:off x="652071" y="2348008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Generate Word or PDF</a:t>
              </a:r>
            </a:p>
          </p:txBody>
        </p:sp>
        <p:pic>
          <p:nvPicPr>
            <p:cNvPr id="252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356" y="2376459"/>
              <a:ext cx="155915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Picture 11" descr="Picture 1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315" y="2372127"/>
              <a:ext cx="159590" cy="1554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TextBox 103"/>
            <p:cNvSpPr txBox="1"/>
            <p:nvPr/>
          </p:nvSpPr>
          <p:spPr>
            <a:xfrm>
              <a:off x="652071" y="2835141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Conditional sections</a:t>
              </a:r>
            </a:p>
          </p:txBody>
        </p:sp>
        <p:sp>
          <p:nvSpPr>
            <p:cNvPr id="255" name="TextBox 124"/>
            <p:cNvSpPr txBox="1"/>
            <p:nvPr/>
          </p:nvSpPr>
          <p:spPr>
            <a:xfrm>
              <a:off x="652071" y="3322274"/>
              <a:ext cx="1345312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tables and lists</a:t>
              </a:r>
            </a:p>
          </p:txBody>
        </p:sp>
        <p:sp>
          <p:nvSpPr>
            <p:cNvPr id="256" name="TextBox 125"/>
            <p:cNvSpPr txBox="1"/>
            <p:nvPr/>
          </p:nvSpPr>
          <p:spPr>
            <a:xfrm>
              <a:off x="652071" y="3793152"/>
              <a:ext cx="1314303" cy="263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 images</a:t>
              </a:r>
            </a:p>
          </p:txBody>
        </p:sp>
        <p:sp>
          <p:nvSpPr>
            <p:cNvPr id="257" name="TextBox 126"/>
            <p:cNvSpPr txBox="1"/>
            <p:nvPr/>
          </p:nvSpPr>
          <p:spPr>
            <a:xfrm>
              <a:off x="652071" y="4274950"/>
              <a:ext cx="1345314" cy="274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Adobe Sign-ready</a:t>
              </a:r>
            </a:p>
          </p:txBody>
        </p:sp>
        <p:pic>
          <p:nvPicPr>
            <p:cNvPr id="258" name="Picture 127" descr="Picture 1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178" y="4274950"/>
              <a:ext cx="273093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Picture 12" descr="Picture 1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894" y="33046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Picture 13" descr="Picture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7530" y="3795451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1" name="Picture 15" descr="Picture 15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530" y="2794214"/>
              <a:ext cx="273094" cy="274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2"/>
            <a:ext cx="2285505" cy="4954883"/>
            <a:chOff x="0" y="0"/>
            <a:chExt cx="2286098" cy="4956172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2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0" name="TextBox 107"/>
            <p:cNvSpPr txBox="1"/>
            <p:nvPr/>
          </p:nvSpPr>
          <p:spPr>
            <a:xfrm>
              <a:off x="586620" y="2330821"/>
              <a:ext cx="1416587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Capture e-signatures</a:t>
              </a:r>
            </a:p>
          </p:txBody>
        </p:sp>
        <p:sp>
          <p:nvSpPr>
            <p:cNvPr id="271" name="TextBox 108"/>
            <p:cNvSpPr txBox="1"/>
            <p:nvPr/>
          </p:nvSpPr>
          <p:spPr>
            <a:xfrm>
              <a:off x="586620" y="2828368"/>
              <a:ext cx="1522859" cy="295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Identity verification</a:t>
              </a:r>
            </a:p>
          </p:txBody>
        </p:sp>
        <p:sp>
          <p:nvSpPr>
            <p:cNvPr id="272" name="TextBox 109"/>
            <p:cNvSpPr txBox="1"/>
            <p:nvPr/>
          </p:nvSpPr>
          <p:spPr>
            <a:xfrm>
              <a:off x="586620" y="3358125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Embedded web forms</a:t>
              </a:r>
            </a:p>
          </p:txBody>
        </p:sp>
        <p:sp>
          <p:nvSpPr>
            <p:cNvPr id="273" name="TextBox 110"/>
            <p:cNvSpPr txBox="1"/>
            <p:nvPr/>
          </p:nvSpPr>
          <p:spPr>
            <a:xfrm>
              <a:off x="586620" y="3855671"/>
              <a:ext cx="141658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in bulk</a:t>
              </a:r>
            </a:p>
          </p:txBody>
        </p:sp>
        <p:pic>
          <p:nvPicPr>
            <p:cNvPr id="274" name="Picture 9" descr="Picture 9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80" y="2276288"/>
              <a:ext cx="367053" cy="3693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10" descr="Picture 10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319" y="3297357"/>
              <a:ext cx="318557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Picture 14" descr="Picture 1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7580" y="3788207"/>
              <a:ext cx="3670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Picture 8" descr="Picture 8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9929" y="2858571"/>
              <a:ext cx="318281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4"/>
            <a:ext cx="2309504" cy="4951711"/>
            <a:chOff x="0" y="0"/>
            <a:chExt cx="2310104" cy="4953000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283" name="TextBox 72"/>
            <p:cNvSpPr txBox="1"/>
            <p:nvPr/>
          </p:nvSpPr>
          <p:spPr>
            <a:xfrm>
              <a:off x="470757" y="2342063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Create</a:t>
              </a:r>
            </a:p>
          </p:txBody>
        </p:sp>
        <p:pic>
          <p:nvPicPr>
            <p:cNvPr id="284" name="Graphic 8" descr="Graphic 8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47957" y="2281987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Graphic 10" descr="Graphic 1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20" y="2266837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Graphic 12" descr="Graphic 12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7957" y="2757133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Graphic 78" descr="Graphic 78"/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5418" y="276202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8" name="TextBox 79"/>
            <p:cNvSpPr txBox="1"/>
            <p:nvPr/>
          </p:nvSpPr>
          <p:spPr>
            <a:xfrm>
              <a:off x="470757" y="2845934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Split</a:t>
              </a:r>
            </a:p>
          </p:txBody>
        </p:sp>
        <p:sp>
          <p:nvSpPr>
            <p:cNvPr id="289" name="TextBox 80"/>
            <p:cNvSpPr txBox="1"/>
            <p:nvPr/>
          </p:nvSpPr>
          <p:spPr>
            <a:xfrm>
              <a:off x="1554630" y="231891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Combine</a:t>
              </a:r>
            </a:p>
          </p:txBody>
        </p:sp>
        <p:sp>
          <p:nvSpPr>
            <p:cNvPr id="290" name="TextBox 81"/>
            <p:cNvSpPr txBox="1"/>
            <p:nvPr/>
          </p:nvSpPr>
          <p:spPr>
            <a:xfrm>
              <a:off x="1554630" y="2828565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Export</a:t>
              </a:r>
            </a:p>
          </p:txBody>
        </p:sp>
        <p:pic>
          <p:nvPicPr>
            <p:cNvPr id="291" name="Graphic 22" descr="Graphic 22"/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693" y="32563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Graphic 83" descr="Graphic 83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47957" y="3281631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Graphic 30" descr="Graphic 3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693" y="3782720"/>
              <a:ext cx="36441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extBox 85"/>
            <p:cNvSpPr txBox="1"/>
            <p:nvPr/>
          </p:nvSpPr>
          <p:spPr>
            <a:xfrm>
              <a:off x="470757" y="3349805"/>
              <a:ext cx="472328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OCR</a:t>
              </a:r>
            </a:p>
          </p:txBody>
        </p:sp>
        <p:sp>
          <p:nvSpPr>
            <p:cNvPr id="295" name="TextBox 86"/>
            <p:cNvSpPr txBox="1"/>
            <p:nvPr/>
          </p:nvSpPr>
          <p:spPr>
            <a:xfrm>
              <a:off x="1554630" y="3338218"/>
              <a:ext cx="72685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Protect</a:t>
              </a:r>
            </a:p>
          </p:txBody>
        </p:sp>
        <p:sp>
          <p:nvSpPr>
            <p:cNvPr id="296" name="TextBox 87"/>
            <p:cNvSpPr txBox="1"/>
            <p:nvPr/>
          </p:nvSpPr>
          <p:spPr>
            <a:xfrm>
              <a:off x="470757" y="3853675"/>
              <a:ext cx="603085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Compress</a:t>
              </a:r>
            </a:p>
          </p:txBody>
        </p:sp>
        <p:pic>
          <p:nvPicPr>
            <p:cNvPr id="297" name="Graphic 24" descr="Graphic 2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47957" y="3778941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Graphic 16" descr="Graphic 1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5416" y="4280602"/>
              <a:ext cx="367153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Graphic 18" descr="Graphic 18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7957" y="4290236"/>
              <a:ext cx="36715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TextBox 91"/>
            <p:cNvSpPr txBox="1"/>
            <p:nvPr/>
          </p:nvSpPr>
          <p:spPr>
            <a:xfrm>
              <a:off x="1554630" y="3847872"/>
              <a:ext cx="718094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Reorder</a:t>
              </a:r>
            </a:p>
          </p:txBody>
        </p:sp>
        <p:sp>
          <p:nvSpPr>
            <p:cNvPr id="301" name="TextBox 92"/>
            <p:cNvSpPr txBox="1"/>
            <p:nvPr/>
          </p:nvSpPr>
          <p:spPr>
            <a:xfrm>
              <a:off x="479094" y="4357546"/>
              <a:ext cx="586411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Insert</a:t>
              </a:r>
            </a:p>
          </p:txBody>
        </p:sp>
        <p:sp>
          <p:nvSpPr>
            <p:cNvPr id="302" name="TextBox 93"/>
            <p:cNvSpPr txBox="1"/>
            <p:nvPr/>
          </p:nvSpPr>
          <p:spPr>
            <a:xfrm>
              <a:off x="1554630" y="4357525"/>
              <a:ext cx="733437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Linearize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pic>
          <p:nvPicPr>
            <p:cNvPr id="309" name="Picture 94" descr="Picture 9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3106" y="2252189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Picture 96" descr="Picture 9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82667" y="3815078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Picture 97" descr="Picture 9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667" y="3299901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2" name="TextBox 98"/>
            <p:cNvSpPr/>
            <p:nvPr/>
          </p:nvSpPr>
          <p:spPr>
            <a:xfrm>
              <a:off x="629504" y="2317126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Client-side rendering</a:t>
              </a:r>
            </a:p>
          </p:txBody>
        </p:sp>
        <p:sp>
          <p:nvSpPr>
            <p:cNvPr id="313" name="TextBox 99"/>
            <p:cNvSpPr/>
            <p:nvPr/>
          </p:nvSpPr>
          <p:spPr>
            <a:xfrm>
              <a:off x="640040" y="3334216"/>
              <a:ext cx="1411597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Comments and annotations</a:t>
              </a:r>
            </a:p>
          </p:txBody>
        </p:sp>
        <p:sp>
          <p:nvSpPr>
            <p:cNvPr id="314" name="TextBox 100"/>
            <p:cNvSpPr/>
            <p:nvPr/>
          </p:nvSpPr>
          <p:spPr>
            <a:xfrm>
              <a:off x="629504" y="3851612"/>
              <a:ext cx="1411597" cy="24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Analytics events</a:t>
              </a:r>
            </a:p>
          </p:txBody>
        </p:sp>
        <p:sp>
          <p:nvSpPr>
            <p:cNvPr id="315" name="TextBox 104"/>
            <p:cNvSpPr/>
            <p:nvPr/>
          </p:nvSpPr>
          <p:spPr>
            <a:xfrm>
              <a:off x="624585" y="2843426"/>
              <a:ext cx="1442508" cy="40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Customizable viewing modes</a:t>
              </a:r>
            </a:p>
          </p:txBody>
        </p:sp>
        <p:pic>
          <p:nvPicPr>
            <p:cNvPr id="316" name="Picture 105" descr="Picture 105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13106" y="2767366"/>
              <a:ext cx="365761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4"/>
            <a:ext cx="2309810" cy="4951711"/>
            <a:chOff x="0" y="0"/>
            <a:chExt cx="2310410" cy="4953000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26" name="TextBox 112"/>
            <p:cNvSpPr txBox="1"/>
            <p:nvPr/>
          </p:nvSpPr>
          <p:spPr>
            <a:xfrm>
              <a:off x="575947" y="2277309"/>
              <a:ext cx="150261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AI-powered structure analysis</a:t>
              </a:r>
            </a:p>
          </p:txBody>
        </p:sp>
        <p:sp>
          <p:nvSpPr>
            <p:cNvPr id="327" name="TextBox 113"/>
            <p:cNvSpPr txBox="1"/>
            <p:nvPr/>
          </p:nvSpPr>
          <p:spPr>
            <a:xfrm>
              <a:off x="553421" y="2834320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Table and image extraction</a:t>
              </a:r>
            </a:p>
          </p:txBody>
        </p:sp>
        <p:sp>
          <p:nvSpPr>
            <p:cNvPr id="328" name="TextBox 114"/>
            <p:cNvSpPr txBox="1"/>
            <p:nvPr/>
          </p:nvSpPr>
          <p:spPr>
            <a:xfrm>
              <a:off x="553421" y="3350281"/>
              <a:ext cx="1502613" cy="23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 algn="l">
                <a:defRPr sz="1000"/>
              </a:lvl1pPr>
            </a:lstStyle>
            <a:p>
              <a:pPr defTabSz="914126" hangingPunct="0">
                <a:defRPr/>
              </a:pPr>
              <a:r>
                <a:rPr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Data provides as JSON</a:t>
              </a:r>
            </a:p>
          </p:txBody>
        </p:sp>
        <p:pic>
          <p:nvPicPr>
            <p:cNvPr id="329" name="Picture 115" descr="Picture 115"/>
            <p:cNvPicPr>
              <a:picLocks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3272" y="3309102"/>
              <a:ext cx="363902" cy="365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TextBox 116"/>
            <p:cNvSpPr txBox="1"/>
            <p:nvPr/>
          </p:nvSpPr>
          <p:spPr>
            <a:xfrm>
              <a:off x="241989" y="3329980"/>
              <a:ext cx="226470" cy="21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 sz="400">
                  <a:solidFill>
                    <a:srgbClr val="707070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pPr>
              <a:r>
                <a:rPr sz="400" kern="0">
                  <a:solidFill>
                    <a:srgbClr val="707070"/>
                  </a:solidFill>
                  <a:latin typeface="Adobe Clean ExtraBold"/>
                  <a:sym typeface="Adobe Clean ExtraBold"/>
                </a:rPr>
                <a:t>JSON</a:t>
              </a:r>
            </a:p>
            <a:p>
              <a:pPr algn="ctr" defTabSz="914126" hangingPunct="0">
                <a:defRPr sz="400">
                  <a:solidFill>
                    <a:srgbClr val="707070"/>
                  </a:solidFill>
                </a:defRPr>
              </a:pPr>
              <a:r>
                <a:rPr sz="400" kern="0">
                  <a:solidFill>
                    <a:srgbClr val="707070"/>
                  </a:solidFill>
                  <a:latin typeface="Adobe Clean SemiLight"/>
                  <a:sym typeface="Adobe Clean SemiLight"/>
                </a:rPr>
                <a:t>{;}</a:t>
              </a:r>
            </a:p>
          </p:txBody>
        </p:sp>
        <p:pic>
          <p:nvPicPr>
            <p:cNvPr id="331" name="Picture 18" descr="Picture 18"/>
            <p:cNvPicPr>
              <a:picLocks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6202" y="2855051"/>
              <a:ext cx="281658" cy="2308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Picture 19" descr="Picture 19"/>
            <p:cNvPicPr>
              <a:picLocks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87567" y="2328576"/>
              <a:ext cx="291955" cy="2934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79" grpId="0" animBg="1" advAuto="0"/>
      <p:bldP spid="305" grpId="0" animBg="1" advAuto="0"/>
      <p:bldP spid="322" grpId="0" animBg="1" advAuto="0"/>
      <p:bldP spid="335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-4092" y="1045311"/>
            <a:ext cx="12259916" cy="5395177"/>
          </a:xfrm>
          <a:prstGeom prst="rect">
            <a:avLst/>
          </a:prstGeom>
          <a:solidFill>
            <a:srgbClr val="ECECEC"/>
          </a:solidFill>
          <a:ln w="12700">
            <a:miter lim="400000"/>
          </a:ln>
        </p:spPr>
        <p:txBody>
          <a:bodyPr lIns="45707" rIns="45707" anchor="ctr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Learn more here at Adobe Developers Live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FFC97A-6EA5-084B-8C9F-7F4471C940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3" name="Straight Connector 65"/>
          <p:cNvSpPr/>
          <p:nvPr/>
        </p:nvSpPr>
        <p:spPr>
          <a:xfrm>
            <a:off x="3834490" y="-2639428"/>
            <a:ext cx="1" cy="208470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sp>
        <p:nvSpPr>
          <p:cNvPr id="244" name="Straight Connector 66"/>
          <p:cNvSpPr/>
          <p:nvPr/>
        </p:nvSpPr>
        <p:spPr>
          <a:xfrm>
            <a:off x="3716823" y="-2548123"/>
            <a:ext cx="253432" cy="1"/>
          </a:xfrm>
          <a:prstGeom prst="line">
            <a:avLst/>
          </a:prstGeom>
          <a:ln w="19050">
            <a:solidFill>
              <a:srgbClr val="BFBFBF"/>
            </a:solidFill>
            <a:miter/>
          </a:ln>
        </p:spPr>
        <p:txBody>
          <a:bodyPr lIns="45707" rIns="45707"/>
          <a:lstStyle/>
          <a:p>
            <a:pPr defTabSz="914126" hangingPunct="0">
              <a:defRPr sz="1800">
                <a:solidFill>
                  <a:srgbClr val="000000"/>
                </a:solidFill>
              </a:defRPr>
            </a:pPr>
            <a:endParaRPr sz="1799" kern="0">
              <a:solidFill>
                <a:srgbClr val="000000"/>
              </a:solidFill>
              <a:latin typeface="Adobe Clean SemiLight"/>
              <a:sym typeface="Adobe Clean SemiLight"/>
            </a:endParaRPr>
          </a:p>
        </p:txBody>
      </p:sp>
      <p:grpSp>
        <p:nvGrpSpPr>
          <p:cNvPr id="263" name="Group"/>
          <p:cNvGrpSpPr/>
          <p:nvPr/>
        </p:nvGrpSpPr>
        <p:grpSpPr>
          <a:xfrm>
            <a:off x="260876" y="1265772"/>
            <a:ext cx="2288076" cy="4954884"/>
            <a:chOff x="0" y="0"/>
            <a:chExt cx="2288671" cy="4956173"/>
          </a:xfrm>
        </p:grpSpPr>
        <p:sp>
          <p:nvSpPr>
            <p:cNvPr id="245" name="Rectangle"/>
            <p:cNvSpPr/>
            <p:nvPr/>
          </p:nvSpPr>
          <p:spPr>
            <a:xfrm>
              <a:off x="13111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grpSp>
          <p:nvGrpSpPr>
            <p:cNvPr id="248" name="Rectangle 30"/>
            <p:cNvGrpSpPr/>
            <p:nvPr/>
          </p:nvGrpSpPr>
          <p:grpSpPr>
            <a:xfrm>
              <a:off x="2670" y="0"/>
              <a:ext cx="2286001" cy="505373"/>
              <a:chOff x="0" y="0"/>
              <a:chExt cx="2286000" cy="505372"/>
            </a:xfrm>
          </p:grpSpPr>
          <p:sp>
            <p:nvSpPr>
              <p:cNvPr id="246" name="Rectangle"/>
              <p:cNvSpPr/>
              <p:nvPr/>
            </p:nvSpPr>
            <p:spPr>
              <a:xfrm>
                <a:off x="2535" y="0"/>
                <a:ext cx="2281025" cy="505373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47" name="CREATE"/>
              <p:cNvSpPr txBox="1"/>
              <p:nvPr/>
            </p:nvSpPr>
            <p:spPr>
              <a:xfrm>
                <a:off x="0" y="16281"/>
                <a:ext cx="2286000" cy="4728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CREATE</a:t>
                </a:r>
              </a:p>
            </p:txBody>
          </p:sp>
        </p:grpSp>
        <p:sp>
          <p:nvSpPr>
            <p:cNvPr id="249" name="TextBox 37"/>
            <p:cNvSpPr txBox="1"/>
            <p:nvPr/>
          </p:nvSpPr>
          <p:spPr>
            <a:xfrm>
              <a:off x="0" y="509077"/>
              <a:ext cx="2275282" cy="508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Document Generation API</a:t>
              </a:r>
            </a:p>
          </p:txBody>
        </p:sp>
        <p:sp>
          <p:nvSpPr>
            <p:cNvPr id="250" name="TextBox 2"/>
            <p:cNvSpPr txBox="1"/>
            <p:nvPr/>
          </p:nvSpPr>
          <p:spPr>
            <a:xfrm>
              <a:off x="142370" y="1020791"/>
              <a:ext cx="20066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Dynamically generate PDF and Word documents based on </a:t>
              </a:r>
              <a:b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</a:b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JSON data.</a:t>
              </a:r>
            </a:p>
          </p:txBody>
        </p:sp>
        <p:sp>
          <p:nvSpPr>
            <p:cNvPr id="262" name="Line"/>
            <p:cNvSpPr/>
            <p:nvPr/>
          </p:nvSpPr>
          <p:spPr>
            <a:xfrm>
              <a:off x="137511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611823" y="1265771"/>
            <a:ext cx="2285506" cy="4954885"/>
            <a:chOff x="0" y="-1"/>
            <a:chExt cx="2286099" cy="4956174"/>
          </a:xfrm>
        </p:grpSpPr>
        <p:sp>
          <p:nvSpPr>
            <p:cNvPr id="264" name="Rectangle"/>
            <p:cNvSpPr/>
            <p:nvPr/>
          </p:nvSpPr>
          <p:spPr>
            <a:xfrm>
              <a:off x="2895" y="3172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65" name="TextBox 7"/>
            <p:cNvSpPr txBox="1"/>
            <p:nvPr/>
          </p:nvSpPr>
          <p:spPr>
            <a:xfrm>
              <a:off x="21464" y="512791"/>
              <a:ext cx="2225311" cy="506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 dirty="0">
                  <a:solidFill>
                    <a:srgbClr val="FA0F00"/>
                  </a:solidFill>
                </a:rPr>
                <a:t>Adobe Sign API</a:t>
              </a:r>
            </a:p>
          </p:txBody>
        </p:sp>
        <p:grpSp>
          <p:nvGrpSpPr>
            <p:cNvPr id="268" name="Rectangle 47"/>
            <p:cNvGrpSpPr/>
            <p:nvPr/>
          </p:nvGrpSpPr>
          <p:grpSpPr>
            <a:xfrm>
              <a:off x="0" y="-1"/>
              <a:ext cx="2286099" cy="505048"/>
              <a:chOff x="0" y="0"/>
              <a:chExt cx="2286098" cy="505046"/>
            </a:xfrm>
          </p:grpSpPr>
          <p:sp>
            <p:nvSpPr>
              <p:cNvPr id="266" name="Rectangle"/>
              <p:cNvSpPr/>
              <p:nvPr/>
            </p:nvSpPr>
            <p:spPr>
              <a:xfrm>
                <a:off x="0" y="-1"/>
                <a:ext cx="2280735" cy="505048"/>
              </a:xfrm>
              <a:prstGeom prst="rect">
                <a:avLst/>
              </a:prstGeom>
              <a:solidFill>
                <a:srgbClr val="5959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3851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267" name="SIGN"/>
              <p:cNvSpPr txBox="1"/>
              <p:nvPr/>
            </p:nvSpPr>
            <p:spPr>
              <a:xfrm>
                <a:off x="8458" y="79803"/>
                <a:ext cx="2277641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07" tIns="45707" rIns="45707" bIns="45707" numCol="1" anchor="ctr">
                <a:noAutofit/>
              </a:bodyPr>
              <a:lstStyle>
                <a:lvl1pPr defTabSz="914125">
                  <a:defRPr sz="1600" b="1">
                    <a:solidFill>
                      <a:srgbClr val="FFFFFF"/>
                    </a:solidFill>
                    <a:latin typeface="Adobe Clean ExtraBold"/>
                    <a:ea typeface="Adobe Clean ExtraBold"/>
                    <a:cs typeface="Adobe Clean ExtraBold"/>
                    <a:sym typeface="Adobe Clean ExtraBold"/>
                  </a:defRPr>
                </a:lvl1pPr>
              </a:lstStyle>
              <a:p>
                <a:pPr algn="ctr" defTabSz="913851" hangingPunct="0">
                  <a:defRPr/>
                </a:pPr>
                <a:r>
                  <a:rPr kern="0"/>
                  <a:t>SIGN</a:t>
                </a:r>
              </a:p>
            </p:txBody>
          </p:sp>
        </p:grpSp>
        <p:sp>
          <p:nvSpPr>
            <p:cNvPr id="269" name="TextBox 56"/>
            <p:cNvSpPr txBox="1"/>
            <p:nvPr/>
          </p:nvSpPr>
          <p:spPr>
            <a:xfrm>
              <a:off x="130819" y="1020791"/>
              <a:ext cx="2006602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>
              <a:lvl1pPr>
                <a:defRPr sz="1400"/>
              </a:lvl1pPr>
            </a:lstStyle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Send and capture legally-compliant e-signatures and capture web forms. </a:t>
              </a:r>
            </a:p>
          </p:txBody>
        </p:sp>
        <p:sp>
          <p:nvSpPr>
            <p:cNvPr id="278" name="Line"/>
            <p:cNvSpPr/>
            <p:nvPr/>
          </p:nvSpPr>
          <p:spPr>
            <a:xfrm>
              <a:off x="130819" y="1917703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4949486" y="1268943"/>
            <a:ext cx="2309505" cy="4951712"/>
            <a:chOff x="0" y="-1"/>
            <a:chExt cx="2310105" cy="4953001"/>
          </a:xfrm>
        </p:grpSpPr>
        <p:sp>
          <p:nvSpPr>
            <p:cNvPr id="280" name="Rectangle"/>
            <p:cNvSpPr/>
            <p:nvPr/>
          </p:nvSpPr>
          <p:spPr>
            <a:xfrm>
              <a:off x="23452" y="-1"/>
              <a:ext cx="2262449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281" name="TextBox 16"/>
            <p:cNvSpPr txBox="1"/>
            <p:nvPr/>
          </p:nvSpPr>
          <p:spPr>
            <a:xfrm>
              <a:off x="5471" y="505526"/>
              <a:ext cx="2260344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Services API</a:t>
              </a:r>
            </a:p>
          </p:txBody>
        </p:sp>
        <p:sp>
          <p:nvSpPr>
            <p:cNvPr id="282" name="TextBox 54"/>
            <p:cNvSpPr txBox="1"/>
            <p:nvPr/>
          </p:nvSpPr>
          <p:spPr>
            <a:xfrm>
              <a:off x="0" y="1017618"/>
              <a:ext cx="2222714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Transform PDFs such create, combine, and export to formats such as Word and other formats.</a:t>
              </a:r>
            </a:p>
          </p:txBody>
        </p:sp>
        <p:sp>
          <p:nvSpPr>
            <p:cNvPr id="303" name="Rectangle 46"/>
            <p:cNvSpPr txBox="1"/>
            <p:nvPr/>
          </p:nvSpPr>
          <p:spPr>
            <a:xfrm>
              <a:off x="24104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TRANSFORM</a:t>
              </a:r>
            </a:p>
          </p:txBody>
        </p:sp>
        <p:sp>
          <p:nvSpPr>
            <p:cNvPr id="304" name="Line"/>
            <p:cNvSpPr/>
            <p:nvPr/>
          </p:nvSpPr>
          <p:spPr>
            <a:xfrm>
              <a:off x="151376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7324023" y="1268943"/>
            <a:ext cx="2259756" cy="4951712"/>
            <a:chOff x="0" y="-1"/>
            <a:chExt cx="2260343" cy="4953001"/>
          </a:xfrm>
        </p:grpSpPr>
        <p:sp>
          <p:nvSpPr>
            <p:cNvPr id="306" name="Rectangle"/>
            <p:cNvSpPr/>
            <p:nvPr/>
          </p:nvSpPr>
          <p:spPr>
            <a:xfrm>
              <a:off x="13630" y="-1"/>
              <a:ext cx="22225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 dirty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07" name="Rectangle 46"/>
            <p:cNvSpPr txBox="1"/>
            <p:nvPr/>
          </p:nvSpPr>
          <p:spPr>
            <a:xfrm>
              <a:off x="13630" y="13369"/>
              <a:ext cx="22225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PUBLISH</a:t>
              </a:r>
            </a:p>
          </p:txBody>
        </p:sp>
        <p:sp>
          <p:nvSpPr>
            <p:cNvPr id="308" name="TextBox 55"/>
            <p:cNvSpPr/>
            <p:nvPr/>
          </p:nvSpPr>
          <p:spPr>
            <a:xfrm>
              <a:off x="19715" y="1017618"/>
              <a:ext cx="2220913" cy="60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spAutoFit/>
            </a:bodyPr>
            <a:lstStyle/>
            <a:p>
              <a:pPr algn="ctr" defTabSz="914126" hangingPunct="0">
                <a:defRPr/>
              </a:pPr>
              <a:r>
                <a:rPr sz="1100" kern="0" dirty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Embed PDF viewing experiences into your web apps and get analytics on your content.</a:t>
              </a:r>
            </a:p>
          </p:txBody>
        </p:sp>
        <p:grpSp>
          <p:nvGrpSpPr>
            <p:cNvPr id="319" name="Rounded Rectangle 1"/>
            <p:cNvGrpSpPr/>
            <p:nvPr/>
          </p:nvGrpSpPr>
          <p:grpSpPr>
            <a:xfrm>
              <a:off x="1786297" y="549577"/>
              <a:ext cx="283467" cy="166039"/>
              <a:chOff x="0" y="0"/>
              <a:chExt cx="283466" cy="166038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283466" cy="166038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07" tIns="45707" rIns="45707" bIns="45707" numCol="1" anchor="ctr">
                <a:noAutofit/>
              </a:bodyPr>
              <a:lstStyle/>
              <a:p>
                <a:pPr algn="ctr" defTabSz="914126" hangingPunct="0">
                  <a:defRPr sz="1800">
                    <a:solidFill>
                      <a:srgbClr val="FFFFFF"/>
                    </a:solidFill>
                  </a:defRPr>
                </a:pPr>
                <a:endParaRPr sz="1799" kern="0">
                  <a:solidFill>
                    <a:srgbClr val="FFFFFF"/>
                  </a:solidFill>
                  <a:latin typeface="Adobe Clean SemiLight"/>
                  <a:sym typeface="Adobe Clean SemiLight"/>
                </a:endParaRPr>
              </a:p>
            </p:txBody>
          </p:sp>
          <p:sp>
            <p:nvSpPr>
              <p:cNvPr id="318" name="FREE"/>
              <p:cNvSpPr/>
              <p:nvPr/>
            </p:nvSpPr>
            <p:spPr>
              <a:xfrm>
                <a:off x="8104" y="29158"/>
                <a:ext cx="267257" cy="107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700">
                    <a:solidFill>
                      <a:srgbClr val="FFFFFF"/>
                    </a:solidFill>
                  </a:defRPr>
                </a:lvl1pPr>
              </a:lstStyle>
              <a:p>
                <a:pPr algn="ctr" defTabSz="914126" hangingPunct="0">
                  <a:defRPr/>
                </a:pPr>
                <a:r>
                  <a:rPr kern="0">
                    <a:latin typeface="Adobe Clean SemiLight"/>
                    <a:sym typeface="Adobe Clean SemiLight"/>
                  </a:rPr>
                  <a:t>FREE</a:t>
                </a:r>
              </a:p>
            </p:txBody>
          </p:sp>
        </p:grpSp>
        <p:sp>
          <p:nvSpPr>
            <p:cNvPr id="320" name="TextBox 16"/>
            <p:cNvSpPr txBox="1"/>
            <p:nvPr/>
          </p:nvSpPr>
          <p:spPr>
            <a:xfrm>
              <a:off x="0" y="505526"/>
              <a:ext cx="2260343" cy="50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Embed API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12158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9648658" y="1268943"/>
            <a:ext cx="2309811" cy="4951712"/>
            <a:chOff x="0" y="-1"/>
            <a:chExt cx="2310411" cy="4953001"/>
          </a:xfrm>
        </p:grpSpPr>
        <p:sp>
          <p:nvSpPr>
            <p:cNvPr id="323" name="Rectangle"/>
            <p:cNvSpPr/>
            <p:nvPr/>
          </p:nvSpPr>
          <p:spPr>
            <a:xfrm>
              <a:off x="24410" y="-1"/>
              <a:ext cx="2286001" cy="4953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07" tIns="45707" rIns="45707" bIns="45707" numCol="1" anchor="ctr">
              <a:noAutofit/>
            </a:bodyPr>
            <a:lstStyle/>
            <a:p>
              <a:pPr marL="0" lvl="1" indent="457063"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  <p:sp>
          <p:nvSpPr>
            <p:cNvPr id="324" name="TextBox 2"/>
            <p:cNvSpPr txBox="1"/>
            <p:nvPr/>
          </p:nvSpPr>
          <p:spPr>
            <a:xfrm>
              <a:off x="0" y="509618"/>
              <a:ext cx="2222500" cy="510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b">
              <a:noAutofit/>
            </a:bodyPr>
            <a:lstStyle>
              <a:lvl1pPr defTabSz="914125">
                <a:defRPr sz="1400">
                  <a:solidFill>
                    <a:schemeClr val="accent6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>
                  <a:solidFill>
                    <a:srgbClr val="FA0F00"/>
                  </a:solidFill>
                </a:rPr>
                <a:t>PDF Extract API</a:t>
              </a:r>
            </a:p>
          </p:txBody>
        </p:sp>
        <p:sp>
          <p:nvSpPr>
            <p:cNvPr id="325" name="TextBox 57"/>
            <p:cNvSpPr txBox="1"/>
            <p:nvPr/>
          </p:nvSpPr>
          <p:spPr>
            <a:xfrm>
              <a:off x="0" y="1017618"/>
              <a:ext cx="2218518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t">
              <a:noAutofit/>
            </a:bodyPr>
            <a:lstStyle/>
            <a:p>
              <a:pPr algn="ctr" defTabSz="914126" hangingPunct="0">
                <a:defRPr/>
              </a:pPr>
              <a:r>
                <a:rPr sz="1100" kern="0">
                  <a:solidFill>
                    <a:srgbClr val="595959"/>
                  </a:solidFill>
                  <a:latin typeface="Adobe Clean SemiLight"/>
                  <a:sym typeface="Adobe Clean SemiLight"/>
                </a:rPr>
                <a:t>Unlock data inside of PDFs and transform into JSON data.</a:t>
              </a:r>
            </a:p>
          </p:txBody>
        </p:sp>
        <p:sp>
          <p:nvSpPr>
            <p:cNvPr id="333" name="Rectangle 46"/>
            <p:cNvSpPr txBox="1"/>
            <p:nvPr/>
          </p:nvSpPr>
          <p:spPr>
            <a:xfrm>
              <a:off x="20543" y="13369"/>
              <a:ext cx="2286001" cy="480373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07" tIns="45707" rIns="45707" bIns="45707" numCol="1" anchor="ctr">
              <a:noAutofit/>
            </a:bodyPr>
            <a:lstStyle>
              <a:lvl1pPr defTabSz="914125">
                <a:defRPr sz="1600" b="1">
                  <a:solidFill>
                    <a:srgbClr val="FFFFFF"/>
                  </a:solidFill>
                  <a:latin typeface="Adobe Clean ExtraBold"/>
                  <a:ea typeface="Adobe Clean ExtraBold"/>
                  <a:cs typeface="Adobe Clean ExtraBold"/>
                  <a:sym typeface="Adobe Clean ExtraBold"/>
                </a:defRPr>
              </a:lvl1pPr>
            </a:lstStyle>
            <a:p>
              <a:pPr algn="ctr" defTabSz="913851" hangingPunct="0">
                <a:defRPr/>
              </a:pPr>
              <a:r>
                <a:rPr kern="0"/>
                <a:t>EXTRACT</a:t>
              </a:r>
            </a:p>
          </p:txBody>
        </p:sp>
        <p:sp>
          <p:nvSpPr>
            <p:cNvPr id="334" name="Line"/>
            <p:cNvSpPr/>
            <p:nvPr/>
          </p:nvSpPr>
          <p:spPr>
            <a:xfrm>
              <a:off x="164110" y="1914530"/>
              <a:ext cx="2006601" cy="1"/>
            </a:xfrm>
            <a:prstGeom prst="line">
              <a:avLst/>
            </a:prstGeom>
            <a:noFill/>
            <a:ln w="12700" cap="flat">
              <a:solidFill>
                <a:srgbClr val="DDDDDD"/>
              </a:solidFill>
              <a:prstDash val="solid"/>
              <a:miter lim="800000"/>
            </a:ln>
            <a:effectLst/>
          </p:spPr>
          <p:txBody>
            <a:bodyPr wrap="square" lIns="45707" tIns="45707" rIns="45707" bIns="45707" numCol="1" anchor="t">
              <a:noAutofit/>
            </a:bodyPr>
            <a:lstStyle/>
            <a:p>
              <a:pPr defTabSz="914126" hangingPunct="0">
                <a:defRPr sz="1800">
                  <a:solidFill>
                    <a:srgbClr val="000000"/>
                  </a:solidFill>
                </a:defRPr>
              </a:pPr>
              <a:endParaRPr sz="1799" kern="0">
                <a:solidFill>
                  <a:srgbClr val="000000"/>
                </a:solidFill>
                <a:latin typeface="Adobe Clean SemiLight"/>
                <a:sym typeface="Adobe Clean SemiLight"/>
              </a:endParaRPr>
            </a:p>
          </p:txBody>
        </p:sp>
      </p:grpSp>
      <p:sp>
        <p:nvSpPr>
          <p:cNvPr id="100" name="TextBox 2">
            <a:extLst>
              <a:ext uri="{FF2B5EF4-FFF2-40B4-BE49-F238E27FC236}">
                <a16:creationId xmlns:a16="http://schemas.microsoft.com/office/drawing/2014/main" id="{EA9E5575-0644-194F-885D-A45E8C74ED72}"/>
              </a:ext>
            </a:extLst>
          </p:cNvPr>
          <p:cNvSpPr txBox="1"/>
          <p:nvPr/>
        </p:nvSpPr>
        <p:spPr>
          <a:xfrm>
            <a:off x="55100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S302: Introduction to </a:t>
            </a:r>
          </a:p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Adobe PDF Services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</a:p>
        </p:txBody>
      </p:sp>
      <p:pic>
        <p:nvPicPr>
          <p:cNvPr id="2050" name="Picture 2" descr="Ben Vanderberg">
            <a:extLst>
              <a:ext uri="{FF2B5EF4-FFF2-40B4-BE49-F238E27FC236}">
                <a16:creationId xmlns:a16="http://schemas.microsoft.com/office/drawing/2014/main" id="{EA1CC355-6288-D640-AD69-0D72609C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2">
            <a:extLst>
              <a:ext uri="{FF2B5EF4-FFF2-40B4-BE49-F238E27FC236}">
                <a16:creationId xmlns:a16="http://schemas.microsoft.com/office/drawing/2014/main" id="{B4C62626-C16E-7740-8E37-C5626151E78B}"/>
              </a:ext>
            </a:extLst>
          </p:cNvPr>
          <p:cNvSpPr txBox="1"/>
          <p:nvPr/>
        </p:nvSpPr>
        <p:spPr>
          <a:xfrm>
            <a:off x="3160529" y="3182976"/>
            <a:ext cx="1661594" cy="934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S304: Generating documents and capturing e-signatures in your apps using Adobe Sign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10:15 AM – 10:45 AM</a:t>
            </a:r>
          </a:p>
        </p:txBody>
      </p:sp>
      <p:pic>
        <p:nvPicPr>
          <p:cNvPr id="104" name="Picture 2" descr="Ben Vanderberg">
            <a:extLst>
              <a:ext uri="{FF2B5EF4-FFF2-40B4-BE49-F238E27FC236}">
                <a16:creationId xmlns:a16="http://schemas.microsoft.com/office/drawing/2014/main" id="{EE58B9A1-6ADD-674F-83E6-5F0E791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2">
            <a:extLst>
              <a:ext uri="{FF2B5EF4-FFF2-40B4-BE49-F238E27FC236}">
                <a16:creationId xmlns:a16="http://schemas.microsoft.com/office/drawing/2014/main" id="{E4EECD34-C873-874E-B7AE-6D7997C7164F}"/>
              </a:ext>
            </a:extLst>
          </p:cNvPr>
          <p:cNvSpPr txBox="1"/>
          <p:nvPr/>
        </p:nvSpPr>
        <p:spPr>
          <a:xfrm>
            <a:off x="7859529" y="3182976"/>
            <a:ext cx="1661594" cy="634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S301: Wrangle PDFs on the web like a pro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4th 11:30 AM — 12:00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E0C6CE6-E7DD-6B41-8CFB-0FC1EDBF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74325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2">
            <a:extLst>
              <a:ext uri="{FF2B5EF4-FFF2-40B4-BE49-F238E27FC236}">
                <a16:creationId xmlns:a16="http://schemas.microsoft.com/office/drawing/2014/main" id="{C15B028E-9521-6B40-AFE0-A50793FB6035}"/>
              </a:ext>
            </a:extLst>
          </p:cNvPr>
          <p:cNvSpPr txBox="1"/>
          <p:nvPr/>
        </p:nvSpPr>
        <p:spPr>
          <a:xfrm>
            <a:off x="10234429" y="3182976"/>
            <a:ext cx="1661594" cy="1229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S303: Parsing PDF: As easy as working with JSON data with PDF Extract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 4</a:t>
            </a:r>
            <a:r>
              <a:rPr lang="en-US" sz="900" kern="0" baseline="30000" dirty="0">
                <a:solidFill>
                  <a:srgbClr val="595959"/>
                </a:solidFill>
                <a:latin typeface="Adobe Clean SemiLight"/>
                <a:sym typeface="Adobe Clean SemiLight"/>
              </a:rPr>
              <a:t>th</a:t>
            </a: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 1:00 PM – 1:30 PM</a:t>
            </a:r>
            <a:endParaRPr sz="900" kern="0" dirty="0">
              <a:solidFill>
                <a:srgbClr val="595959"/>
              </a:solidFill>
              <a:latin typeface="Adobe Clean SemiLight"/>
              <a:sym typeface="Adobe Clean SemiLight"/>
            </a:endParaRP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CECEADBA-DC73-0447-AC1F-793B32E1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98074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2">
            <a:extLst>
              <a:ext uri="{FF2B5EF4-FFF2-40B4-BE49-F238E27FC236}">
                <a16:creationId xmlns:a16="http://schemas.microsoft.com/office/drawing/2014/main" id="{95758E3F-8F7C-BD41-A45F-6196FB819B83}"/>
              </a:ext>
            </a:extLst>
          </p:cNvPr>
          <p:cNvSpPr txBox="1"/>
          <p:nvPr/>
        </p:nvSpPr>
        <p:spPr>
          <a:xfrm>
            <a:off x="798329" y="3182976"/>
            <a:ext cx="1661594" cy="950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07" tIns="45707" rIns="45707" bIns="45707" numCol="1" anchor="t">
            <a:noAutofit/>
          </a:bodyPr>
          <a:lstStyle/>
          <a:p>
            <a:pPr defTabSz="914126" hangingPunct="0">
              <a:defRPr/>
            </a:pPr>
            <a:r>
              <a:rPr lang="en-US" sz="1100" kern="0" dirty="0">
                <a:solidFill>
                  <a:srgbClr val="595959"/>
                </a:solidFill>
                <a:latin typeface="+mj-lt"/>
                <a:sym typeface="Adobe Clean SemiLight"/>
              </a:rPr>
              <a:t>S305 - Dynamically generating documents with Adobe Document Generation API</a:t>
            </a:r>
          </a:p>
          <a:p>
            <a:pPr defTabSz="914126" hangingPunct="0">
              <a:spcBef>
                <a:spcPts val="300"/>
              </a:spcBef>
              <a:defRPr/>
            </a:pPr>
            <a:r>
              <a:rPr lang="en-US" sz="900" kern="0" dirty="0">
                <a:solidFill>
                  <a:srgbClr val="595959"/>
                </a:solidFill>
                <a:latin typeface="Adobe Clean SemiLight"/>
                <a:sym typeface="Adobe Clean SemiLight"/>
              </a:rPr>
              <a:t>Oct. 5th 1:00 PM – 1:30 PM</a:t>
            </a: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A5A671E5-21AD-E246-8405-0ECEBFD7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371366" y="3240396"/>
            <a:ext cx="292049" cy="29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7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D356-5ED3-4D9B-BF48-C2431C14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pic>
        <p:nvPicPr>
          <p:cNvPr id="5" name="Content Placeholder 4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69D4F78E-D1AA-4083-8459-8F0A4DC59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27" y="1435100"/>
            <a:ext cx="9653570" cy="4591050"/>
          </a:xfrm>
        </p:spPr>
      </p:pic>
    </p:spTree>
    <p:extLst>
      <p:ext uri="{BB962C8B-B14F-4D97-AF65-F5344CB8AC3E}">
        <p14:creationId xmlns:p14="http://schemas.microsoft.com/office/powerpoint/2010/main" val="233901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0F0-7B7F-49C2-922C-8C7DC1E1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EE8F-60E0-4D97-8520-9EA7805DB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Raymond Camden</a:t>
            </a:r>
          </a:p>
          <a:p>
            <a:r>
              <a:rPr lang="en-US" dirty="0"/>
              <a:t>Developer Evangelist for the Document Services Team</a:t>
            </a:r>
          </a:p>
          <a:p>
            <a:r>
              <a:rPr lang="en-US" dirty="0"/>
              <a:t>Blogging at raymondcamden.com</a:t>
            </a:r>
          </a:p>
          <a:p>
            <a:r>
              <a:rPr lang="en-US" dirty="0"/>
              <a:t>Tweeting at @raymondcamden</a:t>
            </a:r>
          </a:p>
          <a:p>
            <a:r>
              <a:rPr lang="en-US" dirty="0"/>
              <a:t>Getting too many emails at jedimaster@adobe.com</a:t>
            </a:r>
          </a:p>
        </p:txBody>
      </p:sp>
      <p:pic>
        <p:nvPicPr>
          <p:cNvPr id="5" name="Picture 4" descr="A picture containing outdoor, tree, person, grass&#10;&#10;Description automatically generated">
            <a:extLst>
              <a:ext uri="{FF2B5EF4-FFF2-40B4-BE49-F238E27FC236}">
                <a16:creationId xmlns:a16="http://schemas.microsoft.com/office/drawing/2014/main" id="{58CA011B-C344-443F-9D75-43A75C6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094" y="962025"/>
            <a:ext cx="3620466" cy="48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0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44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3B6E-D355-4E05-9C5A-C5D93C00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TLDR: Adobe Document Generation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89E6-5C01-4E8B-B416-A1DED755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Microsoft Word as a template…</a:t>
            </a:r>
          </a:p>
          <a:p>
            <a:r>
              <a:rPr lang="en-US" dirty="0"/>
              <a:t>Use your data…</a:t>
            </a:r>
          </a:p>
          <a:p>
            <a:r>
              <a:rPr lang="en-US" dirty="0"/>
              <a:t>Create dynamic, personalized, magical PDFs (or Word docs)</a:t>
            </a:r>
          </a:p>
        </p:txBody>
      </p:sp>
    </p:spTree>
    <p:extLst>
      <p:ext uri="{BB962C8B-B14F-4D97-AF65-F5344CB8AC3E}">
        <p14:creationId xmlns:p14="http://schemas.microsoft.com/office/powerpoint/2010/main" val="3074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6D7255-9C1A-466A-AD42-5B9703C3F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4340" y="1435100"/>
            <a:ext cx="5860144" cy="4591050"/>
          </a:xfrm>
        </p:spPr>
      </p:pic>
    </p:spTree>
    <p:extLst>
      <p:ext uri="{BB962C8B-B14F-4D97-AF65-F5344CB8AC3E}">
        <p14:creationId xmlns:p14="http://schemas.microsoft.com/office/powerpoint/2010/main" val="4374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552D137-C017-47A0-AB47-13C290664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74" y="1435100"/>
            <a:ext cx="9265877" cy="4591050"/>
          </a:xfrm>
        </p:spPr>
      </p:pic>
    </p:spTree>
    <p:extLst>
      <p:ext uri="{BB962C8B-B14F-4D97-AF65-F5344CB8AC3E}">
        <p14:creationId xmlns:p14="http://schemas.microsoft.com/office/powerpoint/2010/main" val="379280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A5777E1-0774-4F1F-AF4D-A0B2AA4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843" y="1887171"/>
            <a:ext cx="3395138" cy="30836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B578C-BBAF-4775-84D0-372D5407FEF0}"/>
              </a:ext>
            </a:extLst>
          </p:cNvPr>
          <p:cNvSpPr txBox="1"/>
          <p:nvPr/>
        </p:nvSpPr>
        <p:spPr>
          <a:xfrm>
            <a:off x="8637973" y="6036816"/>
            <a:ext cx="34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Totally not approved by branding…</a:t>
            </a:r>
          </a:p>
        </p:txBody>
      </p:sp>
    </p:spTree>
    <p:extLst>
      <p:ext uri="{BB962C8B-B14F-4D97-AF65-F5344CB8AC3E}">
        <p14:creationId xmlns:p14="http://schemas.microsoft.com/office/powerpoint/2010/main" val="395692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9C04-D7D6-4E68-916D-D8800A93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the Pictures Version…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A5AC37-A771-4C15-8AFE-F351A3E0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790" y="1435100"/>
            <a:ext cx="5107244" cy="4591050"/>
          </a:xfrm>
        </p:spPr>
      </p:pic>
    </p:spTree>
    <p:extLst>
      <p:ext uri="{BB962C8B-B14F-4D97-AF65-F5344CB8AC3E}">
        <p14:creationId xmlns:p14="http://schemas.microsoft.com/office/powerpoint/2010/main" val="2026591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4A3-07A6-4D81-BA36-6917380E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Generation -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0610-678A-4634-B42D-BE83EB17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Adobe PDF Services API</a:t>
            </a:r>
          </a:p>
          <a:p>
            <a:r>
              <a:rPr lang="en-US" dirty="0"/>
              <a:t>API call takes your Word doc and your data</a:t>
            </a:r>
          </a:p>
          <a:p>
            <a:r>
              <a:rPr lang="en-US" dirty="0"/>
              <a:t>Merges your data into the Word doc</a:t>
            </a:r>
          </a:p>
          <a:p>
            <a:r>
              <a:rPr lang="en-US" dirty="0"/>
              <a:t>Returns the dynamic PDF (or Word) file</a:t>
            </a:r>
          </a:p>
        </p:txBody>
      </p:sp>
    </p:spTree>
    <p:extLst>
      <p:ext uri="{BB962C8B-B14F-4D97-AF65-F5344CB8AC3E}">
        <p14:creationId xmlns:p14="http://schemas.microsoft.com/office/powerpoint/2010/main" val="77036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D699-5019-4435-872A-7ABE9ABC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1CE36-D298-4413-A9A2-60CF9E005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a free trial</a:t>
            </a:r>
          </a:p>
          <a:p>
            <a:r>
              <a:rPr lang="en-US" dirty="0"/>
              <a:t>Get your credentials</a:t>
            </a:r>
          </a:p>
          <a:p>
            <a:r>
              <a:rPr lang="en-US" dirty="0"/>
              <a:t>Get your SDK (Node, .NET, Java)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0ECCF-E900-46EC-BE5A-004BE9AD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13" y="1127464"/>
            <a:ext cx="4605122" cy="43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54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Adobe Corporate Palette Dec2020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FA4D1BE88C5345858C15D6787F73AD" ma:contentTypeVersion="12" ma:contentTypeDescription="Create a new document." ma:contentTypeScope="" ma:versionID="17b8570c3020585893ef0d3884c38896">
  <xsd:schema xmlns:xsd="http://www.w3.org/2001/XMLSchema" xmlns:xs="http://www.w3.org/2001/XMLSchema" xmlns:p="http://schemas.microsoft.com/office/2006/metadata/properties" xmlns:ns2="847757fb-4843-4c81-8b51-b7b3e7d2db04" xmlns:ns3="3a17ca1e-f9cc-478a-bdd1-6c4a5c386ea2" targetNamespace="http://schemas.microsoft.com/office/2006/metadata/properties" ma:root="true" ma:fieldsID="bbc013f5eabb0ff5451cad177b929edc" ns2:_="" ns3:_="">
    <xsd:import namespace="847757fb-4843-4c81-8b51-b7b3e7d2db04"/>
    <xsd:import namespace="3a17ca1e-f9cc-478a-bdd1-6c4a5c386e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757fb-4843-4c81-8b51-b7b3e7d2d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7ca1e-f9cc-478a-bdd1-6c4a5c386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E3B925-2B63-464A-8BC9-0D96169DA5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757fb-4843-4c81-8b51-b7b3e7d2db04"/>
    <ds:schemaRef ds:uri="3a17ca1e-f9cc-478a-bdd1-6c4a5c386e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87F828-9848-42BF-A2A6-BDE3AC1C15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DC2098-E199-45AD-AF21-B9FDF797C2E7}">
  <ds:schemaRefs>
    <ds:schemaRef ds:uri="3a17ca1e-f9cc-478a-bdd1-6c4a5c386ea2"/>
    <ds:schemaRef ds:uri="http://purl.org/dc/dcmitype/"/>
    <ds:schemaRef ds:uri="http://purl.org/dc/terms/"/>
    <ds:schemaRef ds:uri="847757fb-4843-4c81-8b51-b7b3e7d2d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</TotalTime>
  <Words>812</Words>
  <Application>Microsoft Office PowerPoint</Application>
  <PresentationFormat>Custom</PresentationFormat>
  <Paragraphs>136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Adobe Clean</vt:lpstr>
      <vt:lpstr>Adobe Clean ExtraBold</vt:lpstr>
      <vt:lpstr>Adobe Clean SemiLight</vt:lpstr>
      <vt:lpstr>Arial</vt:lpstr>
      <vt:lpstr>Calibri</vt:lpstr>
      <vt:lpstr>Courier</vt:lpstr>
      <vt:lpstr>Wingdings</vt:lpstr>
      <vt:lpstr>Adobe Master 2020</vt:lpstr>
      <vt:lpstr>Dynamically Generating Documents with Adobe Document Generation API</vt:lpstr>
      <vt:lpstr>Who am I?</vt:lpstr>
      <vt:lpstr>TLDR: Adobe Document Generation API</vt:lpstr>
      <vt:lpstr>Just the Pictures Version…</vt:lpstr>
      <vt:lpstr>Just the Pictures Version…</vt:lpstr>
      <vt:lpstr>Just the Pictures Version…</vt:lpstr>
      <vt:lpstr>Just the Pictures Version…</vt:lpstr>
      <vt:lpstr>Document Generation - Details</vt:lpstr>
      <vt:lpstr>Before You Start</vt:lpstr>
      <vt:lpstr>Write Your Code</vt:lpstr>
      <vt:lpstr>PowerPoint Presentation</vt:lpstr>
      <vt:lpstr>The Word Template</vt:lpstr>
      <vt:lpstr>https://appsource.microsoft.com/en-us/product/office/WA200002654</vt:lpstr>
      <vt:lpstr>Demo</vt:lpstr>
      <vt:lpstr>The Tagging Language</vt:lpstr>
      <vt:lpstr>Demo</vt:lpstr>
      <vt:lpstr>Adobe Document Services: End-to-end digital document lifecycle solutions</vt:lpstr>
      <vt:lpstr>Learn more here at Adobe Developers Live</vt:lpstr>
      <vt:lpstr>Any questions?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lastModifiedBy>Raymond Camden</cp:lastModifiedBy>
  <cp:revision>19</cp:revision>
  <dcterms:created xsi:type="dcterms:W3CDTF">2009-08-20T18:55:32Z</dcterms:created>
  <dcterms:modified xsi:type="dcterms:W3CDTF">2021-09-30T18:55:21Z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0x0101005BFA4D1BE88C5345858C15D6787F73AD</vt:lpwstr>
  </property>
</Properties>
</file>